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5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A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3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78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215" y="1549901"/>
            <a:ext cx="7772400" cy="938602"/>
          </a:xfrm>
        </p:spPr>
        <p:txBody>
          <a:bodyPr/>
          <a:lstStyle>
            <a:lvl1pPr>
              <a:defRPr b="1" i="0">
                <a:latin typeface="Myriad Pro"/>
                <a:cs typeface="Myriad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9015" y="2599923"/>
            <a:ext cx="6400800" cy="621464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Myriad Pro"/>
                <a:cs typeface="Myriad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4" name="Picture 3" descr="TellMeAStory-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87" y="3660021"/>
            <a:ext cx="1987562" cy="240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52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3912"/>
            <a:ext cx="8229600" cy="69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DFEBF8-603F-5646-A4EC-E164DE23D07B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07530D-A32C-E443-B0D6-E287DF9BC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1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64096"/>
            <a:ext cx="8229600" cy="72818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41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239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306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98066" y="3185446"/>
            <a:ext cx="4398202" cy="1362075"/>
          </a:xfrm>
        </p:spPr>
        <p:txBody>
          <a:bodyPr anchor="t">
            <a:normAutofit/>
          </a:bodyPr>
          <a:lstStyle>
            <a:lvl1pPr algn="l">
              <a:defRPr sz="36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8067" y="4547521"/>
            <a:ext cx="4398201" cy="609006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Placeholder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9" r="22879"/>
          <a:stretch/>
        </p:blipFill>
        <p:spPr>
          <a:xfrm>
            <a:off x="1277756" y="2496200"/>
            <a:ext cx="2040706" cy="3009801"/>
          </a:xfrm>
          <a:prstGeom prst="rect">
            <a:avLst/>
          </a:prstGeom>
          <a:ln w="57150" cmpd="sng">
            <a:solidFill>
              <a:srgbClr val="2A68C9"/>
            </a:solidFill>
          </a:ln>
        </p:spPr>
      </p:pic>
    </p:spTree>
    <p:extLst>
      <p:ext uri="{BB962C8B-B14F-4D97-AF65-F5344CB8AC3E}">
        <p14:creationId xmlns:p14="http://schemas.microsoft.com/office/powerpoint/2010/main" val="111756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5156527"/>
            <a:ext cx="9144000" cy="1362075"/>
          </a:xfrm>
        </p:spPr>
        <p:txBody>
          <a:bodyPr anchor="t">
            <a:normAutofit/>
          </a:bodyPr>
          <a:lstStyle>
            <a:lvl1pPr algn="ctr">
              <a:defRPr sz="3600" b="1" cap="none">
                <a:solidFill>
                  <a:srgbClr val="40404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114368" y="4547521"/>
            <a:ext cx="1959261" cy="609006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</a:t>
            </a:r>
          </a:p>
        </p:txBody>
      </p:sp>
      <p:pic>
        <p:nvPicPr>
          <p:cNvPr id="7" name="Picture Placeholder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9" r="22879"/>
          <a:stretch/>
        </p:blipFill>
        <p:spPr>
          <a:xfrm>
            <a:off x="2114368" y="1577947"/>
            <a:ext cx="1959261" cy="2889678"/>
          </a:xfrm>
          <a:prstGeom prst="rect">
            <a:avLst/>
          </a:prstGeom>
          <a:ln w="57150" cmpd="sng">
            <a:noFill/>
          </a:ln>
        </p:spPr>
      </p:pic>
      <p:pic>
        <p:nvPicPr>
          <p:cNvPr id="5" name="Picture Placeholder 13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78" y="1572513"/>
            <a:ext cx="2053706" cy="2926898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809529" y="4547521"/>
            <a:ext cx="2041255" cy="609006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805846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4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492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92721"/>
            <a:ext cx="8229600" cy="4233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1382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7" r:id="rId4"/>
    <p:sldLayoutId id="2147483655" r:id="rId5"/>
    <p:sldLayoutId id="2147483651" r:id="rId6"/>
    <p:sldLayoutId id="2147483656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>
              <a:lumMod val="75000"/>
              <a:lumOff val="25000"/>
            </a:schemeClr>
          </a:solidFill>
          <a:latin typeface="Myriad Pro"/>
          <a:ea typeface="+mj-ea"/>
          <a:cs typeface="Myriad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AA1C1"/>
        </a:buClr>
        <a:buFont typeface="Arial"/>
        <a:buChar char="•"/>
        <a:defRPr sz="3200" b="0" i="0" kern="1200">
          <a:solidFill>
            <a:srgbClr val="404040"/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404040"/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701014" y="4829632"/>
            <a:ext cx="7475281" cy="728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en-US" sz="2800" dirty="0" smtClean="0"/>
              <a:t>K.I.D.S. Stamps &amp; $</a:t>
            </a:r>
            <a:r>
              <a:rPr lang="en-US" sz="2800" dirty="0" err="1" smtClean="0"/>
              <a:t>uper</a:t>
            </a:r>
            <a:r>
              <a:rPr lang="en-US" sz="2800" dirty="0" smtClean="0"/>
              <a:t> $avers</a:t>
            </a:r>
            <a:endParaRPr lang="en-US" sz="2800" dirty="0"/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2787650" y="5330817"/>
            <a:ext cx="3472010" cy="6634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AA1C1"/>
              </a:buClr>
              <a:buFont typeface="Arial"/>
              <a:buChar char="•"/>
              <a:defRPr sz="3200" b="0" i="0" kern="1200">
                <a:solidFill>
                  <a:srgbClr val="404040"/>
                </a:solidFill>
                <a:latin typeface="Myriad Pro"/>
                <a:ea typeface="+mn-ea"/>
                <a:cs typeface="Myriad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404040"/>
                </a:solidFill>
                <a:latin typeface="Myriad Pro"/>
                <a:ea typeface="+mn-ea"/>
                <a:cs typeface="Myriad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/>
              <a:t>(Workbook Page 35)</a:t>
            </a:r>
            <a:endParaRPr lang="en-US" sz="1600" dirty="0"/>
          </a:p>
        </p:txBody>
      </p:sp>
      <p:pic>
        <p:nvPicPr>
          <p:cNvPr id="6" name="Picture Placeholder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r="21134"/>
          <a:stretch/>
        </p:blipFill>
        <p:spPr>
          <a:xfrm>
            <a:off x="2122977" y="1763039"/>
            <a:ext cx="2022471" cy="246239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2054711" y="4312818"/>
            <a:ext cx="2090737" cy="44720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8288" indent="0" algn="l" rtl="0" eaLnBrk="1" latinLnBrk="0" hangingPunct="1">
              <a:lnSpc>
                <a:spcPts val="23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tx2">
                    <a:shade val="30000"/>
                    <a:satMod val="150000"/>
                  </a:schemeClr>
                </a:solidFill>
                <a:latin typeface="News Gothic MT"/>
                <a:ea typeface="+mn-ea"/>
                <a:cs typeface="News Gothic MT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News Gothic MT"/>
                <a:ea typeface="+mn-ea"/>
                <a:cs typeface="News Gothic MT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News Gothic MT"/>
                <a:ea typeface="+mn-ea"/>
                <a:cs typeface="News Gothic MT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News Gothic MT"/>
                <a:ea typeface="+mn-ea"/>
                <a:cs typeface="News Gothic MT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News Gothic MT"/>
                <a:ea typeface="+mn-ea"/>
                <a:cs typeface="News Gothic MT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b="1" dirty="0" smtClean="0"/>
              <a:t>Raelyn </a:t>
            </a:r>
            <a:r>
              <a:rPr lang="en-US" b="1" dirty="0" err="1" smtClean="0"/>
              <a:t>Pracht</a:t>
            </a:r>
            <a:endParaRPr lang="en-US" b="1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4647304" y="4330596"/>
            <a:ext cx="2366682" cy="411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8288" indent="0" algn="l" rtl="0" eaLnBrk="1" latinLnBrk="0" hangingPunct="1">
              <a:lnSpc>
                <a:spcPts val="23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tx2">
                    <a:shade val="30000"/>
                    <a:satMod val="150000"/>
                  </a:schemeClr>
                </a:solidFill>
                <a:latin typeface="News Gothic MT"/>
                <a:ea typeface="+mn-ea"/>
                <a:cs typeface="News Gothic MT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News Gothic MT"/>
                <a:ea typeface="+mn-ea"/>
                <a:cs typeface="News Gothic MT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News Gothic MT"/>
                <a:ea typeface="+mn-ea"/>
                <a:cs typeface="News Gothic MT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News Gothic MT"/>
                <a:ea typeface="+mn-ea"/>
                <a:cs typeface="News Gothic MT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News Gothic MT"/>
                <a:ea typeface="+mn-ea"/>
                <a:cs typeface="News Gothic MT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b="1" smtClean="0"/>
              <a:t>Debbie Morelos</a:t>
            </a:r>
            <a:endParaRPr lang="en-US" b="1" dirty="0"/>
          </a:p>
        </p:txBody>
      </p:sp>
      <p:pic>
        <p:nvPicPr>
          <p:cNvPr id="9" name="Picture Placeholder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2" r="20573"/>
          <a:stretch/>
        </p:blipFill>
        <p:spPr>
          <a:xfrm>
            <a:off x="4833070" y="1763039"/>
            <a:ext cx="2043953" cy="2462393"/>
          </a:xfrm>
          <a:prstGeom prst="rect">
            <a:avLst/>
          </a:prstGeom>
          <a:ln w="57150" cmpd="sng">
            <a:solidFill>
              <a:srgbClr val="2A68C9"/>
            </a:solidFill>
          </a:ln>
        </p:spPr>
      </p:pic>
    </p:spTree>
    <p:extLst>
      <p:ext uri="{BB962C8B-B14F-4D97-AF65-F5344CB8AC3E}">
        <p14:creationId xmlns:p14="http://schemas.microsoft.com/office/powerpoint/2010/main" val="1241168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591671" y="2904864"/>
            <a:ext cx="7772400" cy="9398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my congregation pay for stamp pads?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104868"/>
            <a:ext cx="8229600" cy="728180"/>
          </a:xfrm>
        </p:spPr>
        <p:txBody>
          <a:bodyPr>
            <a:normAutofit fontScale="90000"/>
          </a:bodyPr>
          <a:lstStyle/>
          <a:p>
            <a:r>
              <a:rPr lang="en-US" dirty="0"/>
              <a:t>Send a check with the order form, or order on consignment.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4701335" y="987721"/>
            <a:ext cx="4227512" cy="5251450"/>
          </a:xfrm>
        </p:spPr>
        <p:txBody>
          <a:bodyPr>
            <a:normAutofit/>
          </a:bodyPr>
          <a:lstStyle/>
          <a:p>
            <a:r>
              <a:rPr lang="en-US" sz="2800" dirty="0"/>
              <a:t>Send a completed consignment form that is </a:t>
            </a:r>
            <a:r>
              <a:rPr lang="en-US" sz="2800" dirty="0" smtClean="0"/>
              <a:t>signed by </a:t>
            </a:r>
            <a:r>
              <a:rPr lang="en-US" sz="2800" dirty="0"/>
              <a:t>authorized congregation representatives.  Then order stamp pads.  As money is collected from stamp sales, send a check to Texas CEF for the amount collected.</a:t>
            </a:r>
          </a:p>
        </p:txBody>
      </p:sp>
      <p:pic>
        <p:nvPicPr>
          <p:cNvPr id="6" name="Picture 5" descr="KIDS_Stamp_Consignmen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34" y="987721"/>
            <a:ext cx="4058570" cy="5252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3412" y="2997291"/>
            <a:ext cx="8229600" cy="72818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kind </a:t>
            </a:r>
            <a:r>
              <a:rPr lang="en-US"/>
              <a:t>of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promotional </a:t>
            </a:r>
            <a:r>
              <a:rPr lang="en-US"/>
              <a:t>materials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does </a:t>
            </a:r>
            <a:r>
              <a:rPr lang="en-US" dirty="0"/>
              <a:t>Texas CEF provide?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5684" y="3212445"/>
            <a:ext cx="8229600" cy="728180"/>
          </a:xfrm>
        </p:spPr>
        <p:txBody>
          <a:bodyPr>
            <a:normAutofit fontScale="90000"/>
          </a:bodyPr>
          <a:lstStyle/>
          <a:p>
            <a:r>
              <a:rPr lang="en-US" dirty="0"/>
              <a:t>Posters, brochures and stamp booklets.  All promotional items are free of charge.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this red coin for?</a:t>
            </a:r>
          </a:p>
        </p:txBody>
      </p:sp>
      <p:pic>
        <p:nvPicPr>
          <p:cNvPr id="6" name="Picture 5" descr="co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2532679"/>
            <a:ext cx="2794000" cy="2794000"/>
          </a:xfrm>
          <a:prstGeom prst="rect">
            <a:avLst/>
          </a:prstGeom>
          <a:effectLst>
            <a:outerShdw blurRad="355600" dist="457200" dir="2220000" sx="89000" sy="89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548640" y="3120017"/>
            <a:ext cx="7772400" cy="9398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red coin is given with each investment of at least $10 by a child.  The coin can mailed in with the next investment and an additional 25 cents will be added to the child's deposit.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$uper $av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555"/>
            <a:ext cx="9144000" cy="69494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2221" y="5333645"/>
            <a:ext cx="8678335" cy="147002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What is </a:t>
            </a:r>
            <a:r>
              <a:rPr lang="en-US" sz="3600" dirty="0" smtClean="0">
                <a:solidFill>
                  <a:schemeClr val="bg1"/>
                </a:solidFill>
              </a:rPr>
              <a:t>$</a:t>
            </a:r>
            <a:r>
              <a:rPr lang="en-US" sz="3600" dirty="0" err="1" smtClean="0">
                <a:solidFill>
                  <a:schemeClr val="bg1"/>
                </a:solidFill>
              </a:rPr>
              <a:t>uper</a:t>
            </a:r>
            <a:r>
              <a:rPr lang="en-US" sz="3600" dirty="0" smtClean="0">
                <a:solidFill>
                  <a:schemeClr val="bg1"/>
                </a:solidFill>
              </a:rPr>
              <a:t> $avers </a:t>
            </a:r>
            <a:r>
              <a:rPr lang="en-US" sz="3600" dirty="0">
                <a:solidFill>
                  <a:schemeClr val="bg1"/>
                </a:solidFill>
              </a:rPr>
              <a:t>and can 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K.I.D.S </a:t>
            </a:r>
            <a:r>
              <a:rPr lang="en-US" sz="3600" dirty="0">
                <a:solidFill>
                  <a:schemeClr val="bg1"/>
                </a:solidFill>
              </a:rPr>
              <a:t>stamps be used for this program?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602428" y="4310275"/>
            <a:ext cx="7772400" cy="1470025"/>
          </a:xfrm>
        </p:spPr>
        <p:txBody>
          <a:bodyPr>
            <a:noAutofit/>
          </a:bodyPr>
          <a:lstStyle/>
          <a:p>
            <a:r>
              <a:rPr lang="en-US" sz="2800" dirty="0"/>
              <a:t>Debbie Morelos will now present  Super Savers and will answer that question and more. </a:t>
            </a:r>
          </a:p>
        </p:txBody>
      </p:sp>
      <p:pic>
        <p:nvPicPr>
          <p:cNvPr id="6" name="Picture 5" descr="ss-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16" y="1365284"/>
            <a:ext cx="7601612" cy="354741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42" y="3180171"/>
            <a:ext cx="8229600" cy="728180"/>
          </a:xfrm>
        </p:spPr>
        <p:txBody>
          <a:bodyPr>
            <a:noAutofit/>
          </a:bodyPr>
          <a:lstStyle/>
          <a:p>
            <a:r>
              <a:rPr lang="en-US" sz="3200" dirty="0"/>
              <a:t>Since the start of 2015,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Texas </a:t>
            </a:r>
            <a:r>
              <a:rPr lang="en-US" sz="3200" dirty="0"/>
              <a:t>CEF has been promoting a program that </a:t>
            </a:r>
            <a:r>
              <a:rPr lang="en-US" sz="3200" dirty="0" smtClean="0"/>
              <a:t>teaches </a:t>
            </a:r>
            <a:r>
              <a:rPr lang="en-US" sz="3200" dirty="0"/>
              <a:t>children ages 0 - 18 about stewardship, discipleship, and </a:t>
            </a:r>
            <a:br>
              <a:rPr lang="en-US" sz="3200" dirty="0"/>
            </a:br>
            <a:r>
              <a:rPr lang="en-US" sz="3200" dirty="0"/>
              <a:t>			financial responsibility… </a:t>
            </a:r>
            <a:endParaRPr lang="en-US" sz="3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K.I.D.S. </a:t>
            </a:r>
            <a:r>
              <a:rPr lang="en-US" dirty="0"/>
              <a:t>Stamps &amp; $</a:t>
            </a:r>
            <a:r>
              <a:rPr lang="en-US" dirty="0" err="1"/>
              <a:t>uper</a:t>
            </a:r>
            <a:r>
              <a:rPr lang="en-US" dirty="0"/>
              <a:t> $avers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Raelyn </a:t>
            </a:r>
            <a:r>
              <a:rPr lang="en-US" dirty="0" err="1" smtClean="0"/>
              <a:t>Pracht</a:t>
            </a:r>
            <a:r>
              <a:rPr lang="en-US" dirty="0" smtClean="0"/>
              <a:t> and Debbie Morelos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5822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42" y="824246"/>
            <a:ext cx="8229600" cy="728180"/>
          </a:xfrm>
        </p:spPr>
        <p:txBody>
          <a:bodyPr>
            <a:noAutofit/>
          </a:bodyPr>
          <a:lstStyle/>
          <a:p>
            <a:r>
              <a:rPr lang="en-US" sz="3600" dirty="0" smtClean="0"/>
              <a:t>Noah’s Ark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75" y="1379014"/>
            <a:ext cx="5524500" cy="51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5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16366" y="4808556"/>
            <a:ext cx="8018463" cy="11747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b="0" dirty="0"/>
              <a:t>For each month the child invests at least $10.00, they will receive a </a:t>
            </a:r>
            <a:r>
              <a:rPr lang="en-US" sz="1800" b="0" dirty="0" smtClean="0"/>
              <a:t/>
            </a:r>
            <a:br>
              <a:rPr lang="en-US" sz="1800" b="0" dirty="0" smtClean="0"/>
            </a:br>
            <a:r>
              <a:rPr lang="en-US" sz="1800" b="0" dirty="0" smtClean="0"/>
              <a:t>Noah's </a:t>
            </a:r>
            <a:r>
              <a:rPr lang="en-US" sz="1800" b="0" dirty="0" smtClean="0"/>
              <a:t>Ark </a:t>
            </a:r>
            <a:r>
              <a:rPr lang="en-US" sz="1800" b="0" dirty="0"/>
              <a:t>felt piece and a coin.  For the first investment, the child will receive </a:t>
            </a:r>
            <a:r>
              <a:rPr lang="en-US" sz="1800" b="0" dirty="0" smtClean="0"/>
              <a:t/>
            </a:r>
            <a:br>
              <a:rPr lang="en-US" sz="1800" b="0" dirty="0" smtClean="0"/>
            </a:br>
            <a:r>
              <a:rPr lang="en-US" sz="1800" b="0" dirty="0" smtClean="0"/>
              <a:t>the </a:t>
            </a:r>
            <a:r>
              <a:rPr lang="en-US" sz="1800" b="0" dirty="0"/>
              <a:t>Ark, The </a:t>
            </a:r>
            <a:r>
              <a:rPr lang="en-US" sz="1800" b="0" dirty="0" smtClean="0"/>
              <a:t>wave</a:t>
            </a:r>
            <a:r>
              <a:rPr lang="en-US" sz="1800" b="0" dirty="0"/>
              <a:t>, a dove, </a:t>
            </a:r>
            <a:r>
              <a:rPr lang="en-US" sz="1800" b="0" dirty="0" smtClean="0"/>
              <a:t>a Noah's </a:t>
            </a:r>
            <a:r>
              <a:rPr lang="en-US" sz="1800" b="0" dirty="0"/>
              <a:t>Ark story handout, a congratulations letter, and a </a:t>
            </a:r>
            <a:r>
              <a:rPr lang="en-US" sz="1800" b="0" dirty="0" smtClean="0"/>
              <a:t>yellow </a:t>
            </a:r>
            <a:r>
              <a:rPr lang="en-US" sz="1800" b="0" dirty="0" err="1"/>
              <a:t>Z</a:t>
            </a:r>
            <a:r>
              <a:rPr lang="en-US" sz="1800" b="0" dirty="0" err="1" smtClean="0"/>
              <a:t>iplock</a:t>
            </a:r>
            <a:r>
              <a:rPr lang="en-US" sz="1800" b="0" dirty="0" smtClean="0"/>
              <a:t> </a:t>
            </a:r>
            <a:r>
              <a:rPr lang="en-US" sz="1800" b="0" dirty="0"/>
              <a:t>bag to store all the pieces in.  After the first investment, </a:t>
            </a:r>
            <a:r>
              <a:rPr lang="en-US" sz="1800" b="0" dirty="0" smtClean="0"/>
              <a:t/>
            </a:r>
            <a:br>
              <a:rPr lang="en-US" sz="1800" b="0" dirty="0" smtClean="0"/>
            </a:br>
            <a:r>
              <a:rPr lang="en-US" sz="1800" b="0" dirty="0" smtClean="0"/>
              <a:t>each </a:t>
            </a:r>
            <a:r>
              <a:rPr lang="en-US" sz="1800" b="0" dirty="0"/>
              <a:t>month that </a:t>
            </a:r>
            <a:r>
              <a:rPr lang="en-US" sz="1800" b="0" dirty="0" smtClean="0"/>
              <a:t>the </a:t>
            </a:r>
            <a:r>
              <a:rPr lang="en-US" sz="1800" b="0" dirty="0"/>
              <a:t>child makes an investment of at least $10.00, they will receive different </a:t>
            </a:r>
            <a:r>
              <a:rPr lang="en-US" sz="1800" b="0" dirty="0" smtClean="0"/>
              <a:t>pieces </a:t>
            </a:r>
            <a:r>
              <a:rPr lang="en-US" sz="1800" b="0" dirty="0"/>
              <a:t>to complete Noah's Ark </a:t>
            </a:r>
            <a:r>
              <a:rPr lang="en-US" sz="1800" b="0" dirty="0" smtClean="0"/>
              <a:t>.</a:t>
            </a:r>
            <a:endParaRPr lang="en-US" sz="1800" b="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78" y="177058"/>
            <a:ext cx="6090040" cy="412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    A </a:t>
            </a:r>
            <a:r>
              <a:rPr lang="en-US" sz="2800" dirty="0"/>
              <a:t>child makes their first investment of at least $10.00 into CEF by either opening a new investment or placing it into an existing one, they will automatically be enrolled into CEF's </a:t>
            </a:r>
            <a:r>
              <a:rPr lang="en-US" sz="2800" dirty="0" smtClean="0"/>
              <a:t>$</a:t>
            </a:r>
            <a:r>
              <a:rPr lang="en-US" sz="2800" dirty="0" err="1" smtClean="0"/>
              <a:t>uper</a:t>
            </a:r>
            <a:r>
              <a:rPr lang="en-US" sz="2800" dirty="0" smtClean="0"/>
              <a:t> $aver program.</a:t>
            </a:r>
            <a:endParaRPr lang="en-US" sz="2800" dirty="0" smtClean="0"/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dirty="0" smtClean="0"/>
              <a:t>	If </a:t>
            </a:r>
            <a:r>
              <a:rPr lang="en-US" sz="2800" dirty="0"/>
              <a:t>the child is already a </a:t>
            </a:r>
            <a:r>
              <a:rPr lang="en-US" sz="2800" dirty="0" smtClean="0"/>
              <a:t>$</a:t>
            </a:r>
            <a:r>
              <a:rPr lang="en-US" sz="2800" dirty="0" err="1" smtClean="0"/>
              <a:t>uper</a:t>
            </a:r>
            <a:r>
              <a:rPr lang="en-US" sz="2800" dirty="0" smtClean="0"/>
              <a:t> $aver </a:t>
            </a:r>
            <a:r>
              <a:rPr lang="en-US" sz="2800" dirty="0"/>
              <a:t>member, Great!  </a:t>
            </a:r>
            <a:r>
              <a:rPr lang="en-US" sz="2800" dirty="0" smtClean="0"/>
              <a:t>Their membership will </a:t>
            </a:r>
            <a:r>
              <a:rPr lang="en-US" sz="2800" dirty="0"/>
              <a:t>automatically roll over into the Noah's Ark program but will receive a brand </a:t>
            </a:r>
            <a:r>
              <a:rPr lang="en-US" sz="2800" dirty="0" smtClean="0"/>
              <a:t>new </a:t>
            </a:r>
            <a:r>
              <a:rPr lang="en-US" sz="2800" dirty="0"/>
              <a:t>membership card.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715" y="1867383"/>
            <a:ext cx="8229600" cy="72818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Any type of investment counts, whether it’s a check, K.I.D.S. stamps or CEF $.25 red </a:t>
            </a:r>
            <a:r>
              <a:rPr lang="en-US" sz="4000" dirty="0" smtClean="0"/>
              <a:t>coins.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782763"/>
            <a:ext cx="8229600" cy="4343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    </a:t>
            </a:r>
            <a:endParaRPr lang="en-US" sz="2800" dirty="0"/>
          </a:p>
        </p:txBody>
      </p:sp>
      <p:pic>
        <p:nvPicPr>
          <p:cNvPr id="4" name="Picture 3" descr="che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15" y="2782388"/>
            <a:ext cx="4533900" cy="2133600"/>
          </a:xfrm>
          <a:prstGeom prst="rect">
            <a:avLst/>
          </a:prstGeom>
          <a:effectLst>
            <a:outerShdw blurRad="1905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coi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560" y="3518988"/>
            <a:ext cx="2794000" cy="2794000"/>
          </a:xfrm>
          <a:prstGeom prst="rect">
            <a:avLst/>
          </a:prstGeom>
          <a:effectLst>
            <a:outerShdw blurRad="1905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25¢ Stamp_edit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392" y="2680183"/>
            <a:ext cx="1674944" cy="2235805"/>
          </a:xfrm>
          <a:prstGeom prst="rect">
            <a:avLst/>
          </a:prstGeom>
          <a:effectLst>
            <a:outerShdw blurRad="190500" dist="1524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4447"/>
            <a:ext cx="8229600" cy="495520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They </a:t>
            </a:r>
            <a:r>
              <a:rPr lang="en-US" sz="2400" dirty="0"/>
              <a:t>will receive a prize for each month they invest at least $10.00 into </a:t>
            </a:r>
            <a:r>
              <a:rPr lang="en-US" sz="2400" dirty="0" smtClean="0"/>
              <a:t>their CEF </a:t>
            </a:r>
            <a:r>
              <a:rPr lang="en-US" sz="2400" dirty="0"/>
              <a:t>Flex Savings or any Floating rate note. </a:t>
            </a:r>
            <a:endParaRPr lang="en-US" sz="2400" dirty="0" smtClean="0"/>
          </a:p>
          <a:p>
            <a:pPr>
              <a:spcAft>
                <a:spcPts val="1200"/>
              </a:spcAft>
            </a:pPr>
            <a:r>
              <a:rPr lang="en-US" sz="2400" dirty="0"/>
              <a:t>Investments do not have to be continuous every month, however, the more </a:t>
            </a:r>
            <a:r>
              <a:rPr lang="en-US" sz="2400" dirty="0" smtClean="0"/>
              <a:t>monthly </a:t>
            </a:r>
            <a:r>
              <a:rPr lang="en-US" sz="2400" dirty="0"/>
              <a:t>$10.00 investments the child makes, the closer they will be to </a:t>
            </a:r>
            <a:r>
              <a:rPr lang="en-US" sz="2400" dirty="0" smtClean="0"/>
              <a:t>completing </a:t>
            </a:r>
            <a:r>
              <a:rPr lang="en-US" sz="2400" dirty="0"/>
              <a:t>Noah's Ark. </a:t>
            </a:r>
            <a:endParaRPr lang="en-US" sz="2400" dirty="0" smtClean="0"/>
          </a:p>
          <a:p>
            <a:pPr>
              <a:spcAft>
                <a:spcPts val="1200"/>
              </a:spcAft>
            </a:pPr>
            <a:r>
              <a:rPr lang="en-US" sz="2400" dirty="0"/>
              <a:t>Only one investment per month will earn the felt pieces.  If more investments </a:t>
            </a:r>
            <a:r>
              <a:rPr lang="en-US" sz="2400" dirty="0" smtClean="0"/>
              <a:t>are </a:t>
            </a:r>
            <a:r>
              <a:rPr lang="en-US" sz="2400" dirty="0"/>
              <a:t>made within the same month, the child will receive some other type of prize </a:t>
            </a:r>
            <a:r>
              <a:rPr lang="en-US" sz="2400" dirty="0" smtClean="0"/>
              <a:t>and </a:t>
            </a:r>
            <a:r>
              <a:rPr lang="en-US" sz="2400" dirty="0"/>
              <a:t>a coin.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0558"/>
            <a:ext cx="4433410" cy="422560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Once </a:t>
            </a:r>
            <a:r>
              <a:rPr lang="en-US" sz="2800" dirty="0"/>
              <a:t>the child has made an investment each month for six months, they will receive a membership into the </a:t>
            </a:r>
            <a:r>
              <a:rPr lang="en-US" sz="2800" dirty="0" smtClean="0"/>
              <a:t>$</a:t>
            </a:r>
            <a:r>
              <a:rPr lang="en-US" sz="2800" dirty="0" err="1" smtClean="0"/>
              <a:t>uper</a:t>
            </a:r>
            <a:r>
              <a:rPr lang="en-US" sz="2800" dirty="0" smtClean="0"/>
              <a:t> $avers Club.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96" y="1900558"/>
            <a:ext cx="2866393" cy="15860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96" y="3612484"/>
            <a:ext cx="2866393" cy="1767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42" y="1546008"/>
            <a:ext cx="8229600" cy="728180"/>
          </a:xfrm>
        </p:spPr>
        <p:txBody>
          <a:bodyPr>
            <a:noAutofit/>
          </a:bodyPr>
          <a:lstStyle/>
          <a:p>
            <a:r>
              <a:rPr lang="en-US" sz="3600" dirty="0"/>
              <a:t>Membership will include a membership card and a monthly newsletter. 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50" y="2333603"/>
            <a:ext cx="2991851" cy="38795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96" y="2364582"/>
            <a:ext cx="2866393" cy="15860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95" y="4176463"/>
            <a:ext cx="2866393" cy="1767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19548" y="1989227"/>
            <a:ext cx="3794125" cy="38274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After the first </a:t>
            </a:r>
            <a:r>
              <a:rPr lang="en-US" sz="2400" dirty="0" smtClean="0"/>
              <a:t>six </a:t>
            </a:r>
            <a:r>
              <a:rPr lang="en-US" sz="2400" dirty="0"/>
              <a:t>continuous investments, be sure to have </a:t>
            </a:r>
            <a:r>
              <a:rPr lang="en-US" sz="2400" dirty="0" smtClean="0"/>
              <a:t>parents </a:t>
            </a:r>
            <a:r>
              <a:rPr lang="en-US" sz="2400" dirty="0"/>
              <a:t>sign photo consent form and send it back to CEF along with a </a:t>
            </a:r>
            <a:r>
              <a:rPr lang="en-US" sz="2400" dirty="0" smtClean="0"/>
              <a:t>picture </a:t>
            </a:r>
            <a:r>
              <a:rPr lang="en-US" sz="2400" dirty="0"/>
              <a:t>of the child with the supersaver prizes for a chance to be shown in </a:t>
            </a:r>
            <a:r>
              <a:rPr lang="en-US" sz="2400" dirty="0" smtClean="0"/>
              <a:t>the </a:t>
            </a:r>
            <a:r>
              <a:rPr lang="en-US" sz="2400" dirty="0" smtClean="0"/>
              <a:t>$</a:t>
            </a:r>
            <a:r>
              <a:rPr lang="en-US" sz="2400" dirty="0" err="1" smtClean="0"/>
              <a:t>uper</a:t>
            </a:r>
            <a:r>
              <a:rPr lang="en-US" sz="2400" dirty="0" smtClean="0"/>
              <a:t> $aver newsletter.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r="14995"/>
          <a:stretch/>
        </p:blipFill>
        <p:spPr>
          <a:xfrm>
            <a:off x="4378071" y="1989227"/>
            <a:ext cx="4233425" cy="32179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0AA1C1"/>
                </a:solidFill>
              </a:rPr>
              <a:t>Thank You!</a:t>
            </a:r>
            <a:endParaRPr lang="en-US" i="1" dirty="0">
              <a:solidFill>
                <a:srgbClr val="0AA1C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71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mousepa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5685" y="2943503"/>
            <a:ext cx="8229600" cy="72818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does K.I.D.S stand for?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2654" y="2932746"/>
            <a:ext cx="8229600" cy="72818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6000" u="sng" dirty="0">
                <a:solidFill>
                  <a:srgbClr val="0AA1C1"/>
                </a:solidFill>
              </a:rPr>
              <a:t>K</a:t>
            </a:r>
            <a:r>
              <a:rPr lang="en-US" sz="6000" dirty="0"/>
              <a:t>ids </a:t>
            </a:r>
            <a:r>
              <a:rPr lang="en-US" sz="6000" u="sng" dirty="0">
                <a:solidFill>
                  <a:srgbClr val="0AA1C1"/>
                </a:solidFill>
              </a:rPr>
              <a:t>I</a:t>
            </a:r>
            <a:r>
              <a:rPr lang="en-US" sz="6000" dirty="0"/>
              <a:t>nto </a:t>
            </a:r>
            <a:r>
              <a:rPr lang="en-US" sz="6000" u="sng" dirty="0">
                <a:solidFill>
                  <a:srgbClr val="0AA1C1"/>
                </a:solidFill>
              </a:rPr>
              <a:t>D</a:t>
            </a:r>
            <a:r>
              <a:rPr lang="en-US" sz="6000" dirty="0"/>
              <a:t>iscipleship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and </a:t>
            </a:r>
            <a:r>
              <a:rPr lang="en-US" sz="6000" u="sng" dirty="0">
                <a:solidFill>
                  <a:srgbClr val="0AA1C1"/>
                </a:solidFill>
              </a:rPr>
              <a:t>S</a:t>
            </a:r>
            <a:r>
              <a:rPr lang="en-US" sz="6000" dirty="0"/>
              <a:t>tewardship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32745"/>
            <a:ext cx="8229600" cy="72818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denominations do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K.I.D.S</a:t>
            </a:r>
            <a:r>
              <a:rPr lang="en-US" dirty="0"/>
              <a:t>. stamps come in?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25 cents and $1.00</a:t>
            </a:r>
          </a:p>
        </p:txBody>
      </p:sp>
      <p:pic>
        <p:nvPicPr>
          <p:cNvPr id="7" name="Picture 6" descr="25¢ Stamp_edit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140486"/>
            <a:ext cx="2437072" cy="3252518"/>
          </a:xfrm>
          <a:prstGeom prst="rect">
            <a:avLst/>
          </a:prstGeom>
        </p:spPr>
      </p:pic>
      <p:pic>
        <p:nvPicPr>
          <p:cNvPr id="8" name="Picture 7" descr="$1 Stamp 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655" y="2140486"/>
            <a:ext cx="2587419" cy="413374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32746"/>
            <a:ext cx="8229600" cy="72818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I order K.I.D.S Stamp pads?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4905282" y="1181866"/>
            <a:ext cx="3808412" cy="4857750"/>
          </a:xfrm>
        </p:spPr>
        <p:txBody>
          <a:bodyPr>
            <a:normAutofit/>
          </a:bodyPr>
          <a:lstStyle/>
          <a:p>
            <a:r>
              <a:rPr lang="en-US" dirty="0"/>
              <a:t>Complete and mail, fax or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e</a:t>
            </a:r>
            <a:r>
              <a:rPr lang="en-US" dirty="0"/>
              <a:t>-mail an order from to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Texas </a:t>
            </a:r>
            <a:r>
              <a:rPr lang="en-US" dirty="0"/>
              <a:t>CEF </a:t>
            </a:r>
          </a:p>
        </p:txBody>
      </p:sp>
      <p:pic>
        <p:nvPicPr>
          <p:cNvPr id="7" name="Picture 6" descr="Order_For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88" y="667801"/>
            <a:ext cx="4298564" cy="55631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446</Words>
  <Application>Microsoft Macintosh PowerPoint</Application>
  <PresentationFormat>On-screen Show (4:3)</PresentationFormat>
  <Paragraphs>36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Calibri</vt:lpstr>
      <vt:lpstr>Myriad Pro</vt:lpstr>
      <vt:lpstr>News Gothic MT</vt:lpstr>
      <vt:lpstr>Wingdings 2</vt:lpstr>
      <vt:lpstr>Arial</vt:lpstr>
      <vt:lpstr>Office Theme</vt:lpstr>
      <vt:lpstr>PowerPoint Presentation</vt:lpstr>
      <vt:lpstr>K.I.D.S. Stamps &amp; $uper $avers</vt:lpstr>
      <vt:lpstr>PowerPoint Presentation</vt:lpstr>
      <vt:lpstr>What does K.I.D.S stand for? </vt:lpstr>
      <vt:lpstr>Kids Into Discipleship  and Stewardship </vt:lpstr>
      <vt:lpstr>What denominations do the  K.I.D.S. stamps come in?</vt:lpstr>
      <vt:lpstr>25 cents and $1.00</vt:lpstr>
      <vt:lpstr>How do I order K.I.D.S Stamp pads?</vt:lpstr>
      <vt:lpstr>Complete and mail, fax or  e-mail an order from to  Texas CEF </vt:lpstr>
      <vt:lpstr>How does my congregation pay for stamp pads?</vt:lpstr>
      <vt:lpstr>Send a check with the order form, or order on consignment.</vt:lpstr>
      <vt:lpstr>Send a completed consignment form that is signed by authorized congregation representatives.  Then order stamp pads.  As money is collected from stamp sales, send a check to Texas CEF for the amount collected.</vt:lpstr>
      <vt:lpstr>What kind of  promotional materials  does Texas CEF provide? </vt:lpstr>
      <vt:lpstr>Posters, brochures and stamp booklets.  All promotional items are free of charge.</vt:lpstr>
      <vt:lpstr>What is this red coin for?</vt:lpstr>
      <vt:lpstr>The red coin is given with each investment of at least $10 by a child.  The coin can mailed in with the next investment and an additional 25 cents will be added to the child's deposit.</vt:lpstr>
      <vt:lpstr>What is $uper $avers and can  K.I.D.S stamps be used for this program?</vt:lpstr>
      <vt:lpstr>Debbie Morelos will now present  Super Savers and will answer that question and more. </vt:lpstr>
      <vt:lpstr>Since the start of 2015,  Texas CEF has been promoting a program that teaches children ages 0 - 18 about stewardship, discipleship, and     financial responsibility… </vt:lpstr>
      <vt:lpstr>Noah’s Ark</vt:lpstr>
      <vt:lpstr>For each month the child invests at least $10.00, they will receive a  Noah's Ark felt piece and a coin.  For the first investment, the child will receive  the Ark, The wave, a dove, a Noah's Ark story handout, a congratulations letter, and a yellow Ziplock bag to store all the pieces in.  After the first investment,  each month that the child makes an investment of at least $10.00, they will receive different pieces to complete Noah's Ark .</vt:lpstr>
      <vt:lpstr>PowerPoint Presentation</vt:lpstr>
      <vt:lpstr>Any type of investment counts, whether it’s a check, K.I.D.S. stamps or CEF $.25 red coins. </vt:lpstr>
      <vt:lpstr>PowerPoint Presentation</vt:lpstr>
      <vt:lpstr>PowerPoint Presentation</vt:lpstr>
      <vt:lpstr>Membership will include a membership card and a monthly newsletter.  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Ginny Murphy</dc:creator>
  <cp:lastModifiedBy>Microsoft Office User</cp:lastModifiedBy>
  <cp:revision>13</cp:revision>
  <dcterms:created xsi:type="dcterms:W3CDTF">2017-01-02T16:19:16Z</dcterms:created>
  <dcterms:modified xsi:type="dcterms:W3CDTF">2017-02-23T23:14:43Z</dcterms:modified>
</cp:coreProperties>
</file>